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9"/>
  </p:notesMasterIdLst>
  <p:handoutMasterIdLst>
    <p:handoutMasterId r:id="rId20"/>
  </p:handoutMasterIdLst>
  <p:sldIdLst>
    <p:sldId id="278" r:id="rId2"/>
    <p:sldId id="279" r:id="rId3"/>
    <p:sldId id="280" r:id="rId4"/>
    <p:sldId id="294" r:id="rId5"/>
    <p:sldId id="283" r:id="rId6"/>
    <p:sldId id="295" r:id="rId7"/>
    <p:sldId id="296" r:id="rId8"/>
    <p:sldId id="290" r:id="rId9"/>
    <p:sldId id="303" r:id="rId10"/>
    <p:sldId id="304" r:id="rId11"/>
    <p:sldId id="288" r:id="rId12"/>
    <p:sldId id="291" r:id="rId13"/>
    <p:sldId id="299" r:id="rId14"/>
    <p:sldId id="305" r:id="rId15"/>
    <p:sldId id="285" r:id="rId16"/>
    <p:sldId id="302" r:id="rId17"/>
    <p:sldId id="293" r:id="rId18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9" autoAdjust="0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41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324C8AB-1A8D-BF92-A69D-F315797EB1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DEBCFF4-04AA-5590-B709-49B42C9F67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F7AD2-3EB1-46A0-8C1E-FDC489917D54}" type="datetime1">
              <a:rPr lang="pt-BR" smtClean="0"/>
              <a:t>11/01/2024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F818BB-CD80-8240-B69B-80F5547102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5745DC-38BA-755E-52D8-B77EF4CF3F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A8368-9B38-4C22-839C-EEB7B6CF7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905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170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0849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65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463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963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2142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2040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2709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8316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493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2576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7330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7808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2824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509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034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Forma livre: Forma 19">
            <a:extLst>
              <a:ext uri="{FF2B5EF4-FFF2-40B4-BE49-F238E27FC236}">
                <a16:creationId xmlns:a16="http://schemas.microsoft.com/office/drawing/2014/main" id="{8615C779-D024-8318-0CBD-4ACFE3F8524B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Forma livre: Forma 17">
            <a:extLst>
              <a:ext uri="{FF2B5EF4-FFF2-40B4-BE49-F238E27FC236}">
                <a16:creationId xmlns:a16="http://schemas.microsoft.com/office/drawing/2014/main" id="{88AFB1C3-ED58-013A-780D-0F8A0D3235E6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51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919574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Forma livre: Forma 33">
            <a:extLst>
              <a:ext uri="{FF2B5EF4-FFF2-40B4-BE49-F238E27FC236}">
                <a16:creationId xmlns:a16="http://schemas.microsoft.com/office/drawing/2014/main" id="{70F3AD02-11CA-4341-A73B-901C22E2682E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Forma livre: Forma 45">
            <a:extLst>
              <a:ext uri="{FF2B5EF4-FFF2-40B4-BE49-F238E27FC236}">
                <a16:creationId xmlns:a16="http://schemas.microsoft.com/office/drawing/2014/main" id="{6916CABE-A5AB-8D13-1A1C-0AB183443B07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Forma livre: Forma 42">
            <a:extLst>
              <a:ext uri="{FF2B5EF4-FFF2-40B4-BE49-F238E27FC236}">
                <a16:creationId xmlns:a16="http://schemas.microsoft.com/office/drawing/2014/main" id="{E5EA834D-3B2B-D823-148D-DFF4D95CB0AC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Forma livre: Forma 48">
            <a:extLst>
              <a:ext uri="{FF2B5EF4-FFF2-40B4-BE49-F238E27FC236}">
                <a16:creationId xmlns:a16="http://schemas.microsoft.com/office/drawing/2014/main" id="{5FE4C86D-F2FF-E241-A0AB-95DB0B07B4F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C279CD8F-B16F-B39C-6872-7D56C3E28996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Forma livre: Forma 36">
            <a:extLst>
              <a:ext uri="{FF2B5EF4-FFF2-40B4-BE49-F238E27FC236}">
                <a16:creationId xmlns:a16="http://schemas.microsoft.com/office/drawing/2014/main" id="{DAB57CFF-1A9C-75D8-520E-DE65061B7AD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lvl="0"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964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016938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000001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72E62E1C-D0F8-C43A-4A2F-637FB30E7621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Forma livre: Forma 8">
            <a:extLst>
              <a:ext uri="{FF2B5EF4-FFF2-40B4-BE49-F238E27FC236}">
                <a16:creationId xmlns:a16="http://schemas.microsoft.com/office/drawing/2014/main" id="{150CC1C3-99B4-A910-7B31-307455C6438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5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464858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229674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Forma livre: Forma 10">
            <a:extLst>
              <a:ext uri="{FF2B5EF4-FFF2-40B4-BE49-F238E27FC236}">
                <a16:creationId xmlns:a16="http://schemas.microsoft.com/office/drawing/2014/main" id="{9F0D4D6D-321C-E0CF-9D12-EA53E30D84D4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7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485672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01990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365105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011623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775624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27935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171232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87321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v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8" name="Forma Liv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v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4" name="Imagem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pt-B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pt-BR" sz="1800"/>
            </a:lvl3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3330859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pt-BR" b="1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 rtlCol="0">
            <a:noAutofit/>
          </a:bodyPr>
          <a:lstStyle>
            <a:lvl1pPr marL="0" indent="0">
              <a:buNone/>
              <a:defRPr lang="pt-BR" sz="1500"/>
            </a:lvl1pPr>
            <a:lvl2pPr>
              <a:defRPr lang="pt-BR" sz="1500"/>
            </a:lvl2pPr>
            <a:lvl3pPr>
              <a:defRPr lang="pt-BR" sz="1500"/>
            </a:lvl3pPr>
            <a:lvl4pPr>
              <a:defRPr lang="pt-BR" sz="1500"/>
            </a:lvl4pPr>
            <a:lvl5pPr>
              <a:defRPr lang="pt-BR" sz="15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dirty="0"/>
              <a:t>‹nº›</a:t>
            </a:fld>
            <a:endParaRPr lang="pt-BR" dirty="0"/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6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pt-BR" sz="1800"/>
            </a:lvl1pPr>
            <a:lvl2pPr>
              <a:defRPr lang="pt-BR" sz="1600"/>
            </a:lvl2pPr>
            <a:lvl3pPr>
              <a:defRPr lang="pt-BR" sz="1400"/>
            </a:lvl3pPr>
            <a:lvl4pPr>
              <a:defRPr lang="pt-BR" sz="1200"/>
            </a:lvl4pPr>
            <a:lvl5pPr>
              <a:defRPr lang="pt-BR" sz="12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dirty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9686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pt-BR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57" name="Espaço Reservado para Texto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pt-BR" sz="10000" b="1"/>
            </a:lvl1pPr>
          </a:lstStyle>
          <a:p>
            <a:pPr lvl="0" rtl="0"/>
            <a:r>
              <a:rPr lang="pt-BR"/>
              <a:t>“</a:t>
            </a:r>
          </a:p>
        </p:txBody>
      </p:sp>
      <p:sp>
        <p:nvSpPr>
          <p:cNvPr id="55" name="Espaço Reservado para Texto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6" name="Espaço Reservado para Texto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pt-BR" sz="10000" b="1"/>
            </a:lvl1pPr>
          </a:lstStyle>
          <a:p>
            <a:pPr lvl="0" rtl="0"/>
            <a:r>
              <a:rPr lang="pt-BR"/>
              <a:t>”</a:t>
            </a:r>
          </a:p>
        </p:txBody>
      </p:sp>
      <p:sp>
        <p:nvSpPr>
          <p:cNvPr id="32" name="Imagem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3" name="Forma liv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3" name="Imagem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9" name="Forma Livre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1" name="Forma Livre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dirty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6254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quip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23" name="Espaço Reservado para Imagem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2" name="Espaço Reservado para Texto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4" name="Espaço Reservado para Texto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26" name="Espaço Reservado para Imagem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5" name="Espaço Reservado para Texto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7" name="Espaço Reservado para Texto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29" name="Espaço Reservado para Imagem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8" name="Espaço Reservado para Texto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30" name="Espaço Reservado para Texto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pt-BR" sz="1400"/>
            </a:lvl1pPr>
          </a:lstStyle>
          <a:p>
            <a:pPr lvl="0" rtl="0"/>
            <a:r>
              <a:rPr lang="pt-BR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26128375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6" name="Espaço Reservado para Texto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4" name="Espaço Reservado para Imagem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52" name="Espaço Reservado para Texto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7" name="Espaço Reservado para Texto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8" name="Espaço Reservado para Imagem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58" name="Espaço Reservado para Texto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8" name="Espaço Reservado para Texto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7" name="Espaço Reservado para Imagem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59" name="Espaço Reservado para Texto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9" name="Espaço Reservado para Texto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6" name="Espaço Reservado para Imagem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60" name="Espaço Reservado para Texto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0" name="Espaço Reservado para Texto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5" name="Espaço Reservado para Imagem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61" name="Espaço Reservado para Texto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827344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11" name="Imagem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3" name="Imagem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v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7" name="Imagem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9" name="Imagem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pt-B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pt-BR" sz="1500"/>
            </a:lvl1pPr>
            <a:lvl2pPr>
              <a:defRPr lang="pt-BR" sz="1300"/>
            </a:lvl2pPr>
            <a:lvl3pPr>
              <a:defRPr lang="pt-BR" sz="1200"/>
            </a:lvl3pPr>
            <a:lvl4pPr>
              <a:defRPr lang="pt-BR" sz="1200"/>
            </a:lvl4pPr>
            <a:lvl5pPr>
              <a:defRPr lang="pt-BR" sz="12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pt-B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pt-BR" sz="1500"/>
            </a:lvl1pPr>
            <a:lvl2pPr>
              <a:defRPr lang="pt-BR" sz="1300"/>
            </a:lvl2pPr>
            <a:lvl3pPr>
              <a:defRPr lang="pt-BR" sz="1200"/>
            </a:lvl3pPr>
            <a:lvl4pPr>
              <a:defRPr lang="pt-BR" sz="1200"/>
            </a:lvl4pPr>
            <a:lvl5pPr>
              <a:defRPr lang="pt-BR" sz="12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dirty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777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u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6" name="Espaço Reservado para Texto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4" name="Espaço Reservado para Imagem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52" name="Espaço Reservado para Texto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9" name="Espaço Reservado para Texto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6" name="Espaço Reservado para Imagem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60" name="Espaço Reservado para Texto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0" name="Espaço Reservado para Texto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5" name="Espaço Reservado para Imagem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pt-BR" sz="9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61" name="Espaço Reservado para Texto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pt-BR" sz="150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032171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m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1" name="Imagem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" name="Imagem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7" name="Imagem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dirty="0"/>
              <a:t>‹nº›</a:t>
            </a:fld>
            <a:endParaRPr lang="pt-BR" dirty="0"/>
          </a:p>
        </p:txBody>
      </p:sp>
      <p:sp>
        <p:nvSpPr>
          <p:cNvPr id="18" name="Título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pt-BR"/>
            </a:lvl1pPr>
          </a:lstStyle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19" name="Espaço Reservado para Conteúdo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pt-BR" sz="1500"/>
            </a:lvl1pPr>
            <a:lvl2pPr>
              <a:defRPr lang="pt-BR" sz="1300"/>
            </a:lvl2pPr>
            <a:lvl3pPr>
              <a:defRPr lang="pt-BR" sz="1200"/>
            </a:lvl3pPr>
            <a:lvl4pPr>
              <a:defRPr lang="pt-BR" sz="1200"/>
            </a:lvl4pPr>
            <a:lvl5pPr>
              <a:defRPr lang="pt-BR" sz="12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0" name="Espaço Reservado para Conteúdo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pt-BR" sz="1500"/>
            </a:lvl1pPr>
            <a:lvl2pPr>
              <a:defRPr lang="pt-BR" sz="1300"/>
            </a:lvl2pPr>
            <a:lvl3pPr>
              <a:defRPr lang="pt-BR" sz="1200"/>
            </a:lvl3pPr>
            <a:lvl4pPr>
              <a:defRPr lang="pt-BR" sz="1200"/>
            </a:lvl4pPr>
            <a:lvl5pPr>
              <a:defRPr lang="pt-BR" sz="12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83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9" r:id="rId21"/>
    <p:sldLayoutId id="2147483700" r:id="rId22"/>
    <p:sldLayoutId id="2147483702" r:id="rId23"/>
    <p:sldLayoutId id="2147483704" r:id="rId24"/>
    <p:sldLayoutId id="2147483705" r:id="rId25"/>
    <p:sldLayoutId id="2147483654" r:id="rId26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MANIFESTO DE</a:t>
            </a:r>
            <a:br>
              <a:rPr lang="pt-BR" sz="4000" dirty="0"/>
            </a:br>
            <a:r>
              <a:rPr lang="pt-BR" sz="4000" dirty="0"/>
              <a:t>AÇÃO</a:t>
            </a:r>
            <a:br>
              <a:rPr lang="pt-BR" sz="4000" dirty="0"/>
            </a:br>
            <a:endParaRPr lang="pt-BR" sz="4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Pelas </a:t>
            </a:r>
          </a:p>
          <a:p>
            <a:pPr rtl="0"/>
            <a:r>
              <a:rPr lang="pt-BR" dirty="0"/>
              <a:t>Constelações SISTÊMICAS</a:t>
            </a:r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apresentação</a:t>
            </a:r>
            <a:endParaRPr lang="pt-BR" sz="40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Histórico</a:t>
            </a:r>
          </a:p>
          <a:p>
            <a:pPr rtl="0"/>
            <a:r>
              <a:rPr lang="pt-BR" dirty="0"/>
              <a:t>Principais problemas</a:t>
            </a:r>
          </a:p>
          <a:p>
            <a:pPr rtl="0"/>
            <a:r>
              <a:rPr lang="pt-BR" dirty="0"/>
              <a:t>​Alerta de riscos iminentes</a:t>
            </a:r>
          </a:p>
          <a:p>
            <a:pPr rtl="0"/>
            <a:r>
              <a:rPr lang="pt-BR" dirty="0"/>
              <a:t>Próximos passos</a:t>
            </a:r>
          </a:p>
          <a:p>
            <a:pPr rtl="0"/>
            <a:r>
              <a:rPr lang="pt-BR" dirty="0"/>
              <a:t>​Centro de Excelência</a:t>
            </a:r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8" y="1618169"/>
            <a:ext cx="7148668" cy="274321"/>
          </a:xfrm>
        </p:spPr>
        <p:txBody>
          <a:bodyPr rtlCol="0"/>
          <a:lstStyle>
            <a:defPPr>
              <a:defRPr lang="pt-BR"/>
            </a:defPPr>
          </a:lstStyle>
          <a:p>
            <a:r>
              <a:rPr lang="pt-BR" sz="2000" dirty="0"/>
              <a:t>O QUE ESTÁ ACONTECENDO COM AS CONSTELAÇÕES NO BRASIL?</a:t>
            </a:r>
            <a:br>
              <a:rPr lang="pt-BR" sz="2000" dirty="0"/>
            </a:br>
            <a:endParaRPr lang="pt-BR" sz="6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58" y="1755329"/>
            <a:ext cx="6766560" cy="2816672"/>
          </a:xfrm>
          <a:ln w="38100">
            <a:solidFill>
              <a:srgbClr val="00B0F0"/>
            </a:solidFill>
          </a:ln>
        </p:spPr>
        <p:txBody>
          <a:bodyPr rtlCol="0"/>
          <a:lstStyle>
            <a:defPPr>
              <a:defRPr lang="pt-BR"/>
            </a:defPPr>
          </a:lstStyle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Conselho Federal de Psicologia – CFP e a Nota Técnica 01/23;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Ações políticas organizadas junto a diversos entes governamentais;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pt-BR" dirty="0"/>
              <a:t>ataques em mídias e revistas;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pt-BR" dirty="0"/>
              <a:t>Processo no CNJ – Votação 7 x 1 – Proibição das Constelações no Judiciário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pt-BR" dirty="0"/>
              <a:t>Grupo de trabalho criado no Conselho Nacional de Direitos Humanos</a:t>
            </a:r>
          </a:p>
          <a:p>
            <a:pPr lvl="1" indent="0">
              <a:buNone/>
            </a:pPr>
            <a:endParaRPr lang="pt-BR" dirty="0"/>
          </a:p>
          <a:p>
            <a:pPr algn="ctr" rtl="0"/>
            <a:r>
              <a:rPr lang="pt-BR" b="1" dirty="0"/>
              <a:t>Acusação – </a:t>
            </a: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prática que viola os direitos humanos</a:t>
            </a:r>
            <a:endParaRPr lang="pt-BR" b="1" dirty="0"/>
          </a:p>
          <a:p>
            <a:pPr algn="just" rtl="0"/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constelações são acusadas de serem práticas consideradas </a:t>
            </a:r>
            <a:r>
              <a:rPr lang="pt-BR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nocivas,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já que promovem discriminação de gênero, sobretudo sobre mulheres e crianças e promovem sistemas de relações de poder patriarcal. </a:t>
            </a:r>
            <a:endParaRPr lang="pt-BR" dirty="0"/>
          </a:p>
        </p:txBody>
      </p:sp>
      <p:sp>
        <p:nvSpPr>
          <p:cNvPr id="14" name="Espaço Reservado para Rodapé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4528" y="457200"/>
            <a:ext cx="5428430" cy="274320"/>
          </a:xfrm>
        </p:spPr>
        <p:txBody>
          <a:bodyPr rtlCol="0"/>
          <a:lstStyle>
            <a:defPPr>
              <a:defRPr lang="pt-BR"/>
            </a:defPPr>
          </a:lstStyle>
          <a:p>
            <a:pPr algn="ctr" rtl="0"/>
            <a:r>
              <a:rPr lang="pt-BR" dirty="0"/>
              <a:t>HÁ UM ATAQUE ORQUESTRADO EM CURSO</a:t>
            </a:r>
          </a:p>
        </p:txBody>
      </p:sp>
      <p:sp>
        <p:nvSpPr>
          <p:cNvPr id="15" name="Espaço Reservado para o Número do Slide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3</a:t>
            </a:fld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344CDE-D1CE-CB84-3950-5CFB4AF6ED87}"/>
              </a:ext>
            </a:extLst>
          </p:cNvPr>
          <p:cNvSpPr txBox="1"/>
          <p:nvPr/>
        </p:nvSpPr>
        <p:spPr>
          <a:xfrm>
            <a:off x="3994030" y="4965511"/>
            <a:ext cx="7148668" cy="128288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528" y="957532"/>
            <a:ext cx="6766560" cy="465826"/>
          </a:xfrm>
        </p:spPr>
        <p:txBody>
          <a:bodyPr rtlCol="0"/>
          <a:lstStyle>
            <a:defPPr>
              <a:defRPr lang="pt-BR"/>
            </a:defPPr>
          </a:lstStyle>
          <a:p>
            <a:r>
              <a:rPr lang="pt-BR" sz="1400" dirty="0"/>
              <a:t>O QUE JÁ FOI FEITO</a:t>
            </a:r>
            <a:endParaRPr lang="pt-BR" sz="4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58" y="1552661"/>
            <a:ext cx="6766560" cy="4632479"/>
          </a:xfrm>
          <a:ln w="38100">
            <a:solidFill>
              <a:srgbClr val="FFC000"/>
            </a:solidFill>
          </a:ln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Carta Aberta dos Psicólogos com mais de 12 mil assinaturas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Constituição Do Movimento </a:t>
            </a:r>
            <a:r>
              <a:rPr lang="pt-BR" b="1" cap="none" dirty="0">
                <a:solidFill>
                  <a:srgbClr val="FFC000"/>
                </a:solidFill>
                <a:latin typeface="Arial Narrow" panose="020B0606020202030204" pitchFamily="34" charset="0"/>
              </a:rPr>
              <a:t>#Soudaconstelação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Grupo De </a:t>
            </a:r>
            <a:r>
              <a:rPr lang="pt-BR" cap="none" dirty="0" err="1">
                <a:latin typeface="Arial Narrow" panose="020B0606020202030204" pitchFamily="34" charset="0"/>
              </a:rPr>
              <a:t>Whatsapp</a:t>
            </a:r>
            <a:r>
              <a:rPr lang="pt-BR" cap="none" dirty="0">
                <a:latin typeface="Arial Narrow" panose="020B0606020202030204" pitchFamily="34" charset="0"/>
              </a:rPr>
              <a:t> e Instagram  + 2000 Pessoas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Nota Técnica de Psicólogos Impugnando a NT 01/23 do CFP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Contratação de escritório de advocacia para atuação junto ao CNJ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Impugnação da NT 01/23 Junto Ao CFP – Nulidades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latin typeface="Arial Narrow" panose="020B0606020202030204" pitchFamily="34" charset="0"/>
              </a:rPr>
              <a:t>Paralisação da votação no CNJ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Atuação em </a:t>
            </a:r>
            <a:r>
              <a:rPr lang="pt-BR" cap="none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urso, para </a:t>
            </a:r>
            <a:r>
              <a:rPr lang="pt-BR" cap="none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ropositura </a:t>
            </a:r>
            <a:r>
              <a:rPr lang="pt-BR" cap="none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Ação Judicial Anulatória da Nota Técnica 01/23</a:t>
            </a:r>
          </a:p>
          <a:p>
            <a:pPr marL="1028700" lvl="1" indent="-342900">
              <a:buFont typeface="Wingdings" panose="05000000000000000000" pitchFamily="2" charset="2"/>
              <a:buChar char="§"/>
            </a:pP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Identificação da criação </a:t>
            </a:r>
            <a:r>
              <a:rPr lang="pt-BR" cap="none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cap="none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pt-BR" cap="non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Grupo de Trabalho no Conselho Nacional de Direito Humanos, constituído oficialmente por meio da Resolução 17, De 16/11/2023</a:t>
            </a:r>
          </a:p>
          <a:p>
            <a:pPr lvl="1" indent="0">
              <a:buNone/>
            </a:pPr>
            <a:endParaRPr lang="pt-BR" cap="none" dirty="0">
              <a:latin typeface="Arial Narrow" panose="020B0606020202030204" pitchFamily="34" charset="0"/>
            </a:endParaRPr>
          </a:p>
          <a:p>
            <a:pPr marL="342900" indent="-342900" rtl="0">
              <a:buAutoNum type="arabicPeriod"/>
            </a:pPr>
            <a:endParaRPr lang="pt-BR" dirty="0"/>
          </a:p>
          <a:p>
            <a:pPr marL="342900" indent="-342900" rtl="0">
              <a:buAutoNum type="arabicPeriod"/>
            </a:pPr>
            <a:endParaRPr lang="pt-BR" dirty="0"/>
          </a:p>
        </p:txBody>
      </p:sp>
      <p:sp>
        <p:nvSpPr>
          <p:cNvPr id="14" name="Espaço Reservado para Rodapé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4528" y="457200"/>
            <a:ext cx="5428430" cy="274320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2800" b="1" dirty="0"/>
              <a:t>REAÇÃO </a:t>
            </a:r>
          </a:p>
        </p:txBody>
      </p:sp>
      <p:sp>
        <p:nvSpPr>
          <p:cNvPr id="15" name="Espaço Reservado para o Número do Slide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243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25542-D540-B766-0FA1-10DE2ED0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08829"/>
            <a:ext cx="10364451" cy="159617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Por que chegamos nesse ponto?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712D1D31-1A67-703B-DF69-CA8142BF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5</a:t>
            </a:fld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410CFE-5765-7464-E33C-C83C87388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47" y="1630997"/>
            <a:ext cx="11119104" cy="4071063"/>
          </a:xfr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pt-BR" sz="18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Rápida e acelerada expansão das Constelações;</a:t>
            </a: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Variações, tergiversações e equívocos sobre a adoção do método;</a:t>
            </a: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Formação inadequada de profissionais;</a:t>
            </a: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Possíveis lesões e danos a usuários sem o devido encaminhamento;</a:t>
            </a: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Questões não aclaradas que envolvem o CFP e IQC. Vultosos recursos para o ataque as Constelações;</a:t>
            </a: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de resposta está atrasado e agindo de forma reativa. Falta de recursos financeiros para arcar com os custos envolvidos. Até agora todas ações voluntárias.</a:t>
            </a:r>
          </a:p>
          <a:p>
            <a:pPr marL="45720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3841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25542-D540-B766-0FA1-10DE2ED0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08829"/>
            <a:ext cx="10364451" cy="159617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Por que chegamos nesse ponto?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712D1D31-1A67-703B-DF69-CA8142BF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6</a:t>
            </a:fld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410CFE-5765-7464-E33C-C83C87388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47" y="1630997"/>
            <a:ext cx="11119104" cy="4045184"/>
          </a:xfr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pt-BR" cap="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Necessidade de aperfeiçoamento de ações estruturantes para o reestabelecimento da ordem:</a:t>
            </a:r>
          </a:p>
          <a:p>
            <a:pPr marL="0" indent="0">
              <a:buNone/>
            </a:pPr>
            <a:endParaRPr lang="pt-BR" cap="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Ausência de </a:t>
            </a:r>
            <a:r>
              <a:rPr lang="pt-BR" sz="1400" i="1" kern="100" cap="non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Locus</a:t>
            </a: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melhor estruturação do método, como um todo, que se vincule a práticas de excelência e profissionais chancelados; 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oficial, de caráter nacional, que tenha como escopo a estruturação, fortalecimento e organização das constelações de modo a resguardar o método e promover a sua ampliação;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Melhor monitoramento para atenuar a adoção do método por profissionais mal formados e eventuais lesões e danos a usuários;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Melhor monitoramento das constelações quanto aos seus resultados, inclusive quanto a denúncias de práticas abusivas e lesivas e ação para tomada de providências;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Aprofundamento e divulgação de resultados quanto a pesquisas científicas;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Ausência de acompanhamento institucional e político com atuação continuada, em âmbito nacional, em favor das constelações;</a:t>
            </a:r>
          </a:p>
          <a:p>
            <a:pPr marL="742950" lvl="1" indent="-285750" algn="just">
              <a:lnSpc>
                <a:spcPct val="107000"/>
              </a:lnSpc>
              <a:buFont typeface="+mj-lt"/>
              <a:buAutoNum type="alphaLcParenR"/>
            </a:pPr>
            <a:r>
              <a:rPr lang="pt-BR" sz="14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Divulgação à sociedade, de forma estruturada, do método das constelações e de seus benefícios para formação adequada da opinião pública; 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483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113690"/>
            <a:ext cx="6400800" cy="145452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RISCOS IMINENTES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defPPr>
              <a:defRPr lang="pt-BR"/>
            </a:defPPr>
          </a:lstStyle>
          <a:p>
            <a:pPr algn="ctr" rtl="0"/>
            <a:endParaRPr lang="pt-BR" sz="24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9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O que está em vias de acontecer</a:t>
            </a:r>
            <a:br>
              <a:rPr lang="pt-BR" sz="4000" dirty="0"/>
            </a:br>
            <a:endParaRPr lang="pt-BR" sz="4000" dirty="0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011680"/>
            <a:ext cx="3741928" cy="3684588"/>
          </a:xfrm>
        </p:spPr>
        <p:txBody>
          <a:bodyPr rtlCol="0"/>
          <a:lstStyle>
            <a:defPPr>
              <a:defRPr lang="pt-BR"/>
            </a:defPPr>
          </a:lstStyle>
          <a:p>
            <a:pPr algn="just" rtl="0"/>
            <a:r>
              <a:rPr lang="pt-BR" cap="none" dirty="0"/>
              <a:t>Efeito dominó em razão da decisão do CNJ sobre o SUS e Conselho Nacional dos Direitos </a:t>
            </a:r>
            <a:r>
              <a:rPr lang="pt-BR" cap="none" dirty="0" err="1"/>
              <a:t>Hhumanos</a:t>
            </a:r>
            <a:r>
              <a:rPr lang="pt-BR" cap="none" dirty="0"/>
              <a:t>;</a:t>
            </a:r>
          </a:p>
          <a:p>
            <a:pPr algn="just" rtl="0"/>
            <a:r>
              <a:rPr lang="pt-BR" b="1" cap="none" dirty="0"/>
              <a:t>Declaração Oficial </a:t>
            </a:r>
            <a:r>
              <a:rPr lang="pt-BR" cap="none" dirty="0"/>
              <a:t>– por vários entes governamentais – de que as constelações são consideradas </a:t>
            </a:r>
            <a:r>
              <a:rPr lang="pt-BR" b="1" cap="none" dirty="0"/>
              <a:t>práticas nocivas </a:t>
            </a:r>
            <a:r>
              <a:rPr lang="pt-BR" cap="none" dirty="0"/>
              <a:t>aos direitos humanos</a:t>
            </a:r>
          </a:p>
          <a:p>
            <a:pPr algn="just" rtl="0"/>
            <a:r>
              <a:rPr lang="pt-BR" cap="none" dirty="0"/>
              <a:t>Ação governamental para prevenir e </a:t>
            </a:r>
            <a:r>
              <a:rPr lang="pt-BR" b="1" cap="none" dirty="0"/>
              <a:t>eliminar a prática;</a:t>
            </a:r>
          </a:p>
          <a:p>
            <a:pPr algn="just" rtl="0"/>
            <a:r>
              <a:rPr lang="pt-BR" cap="none" dirty="0"/>
              <a:t>Reafirmação da </a:t>
            </a:r>
            <a:r>
              <a:rPr lang="pt-BR" b="1" cap="none" dirty="0"/>
              <a:t>condenação</a:t>
            </a:r>
            <a:r>
              <a:rPr lang="pt-BR" cap="none" dirty="0"/>
              <a:t> das constelações pelas </a:t>
            </a:r>
            <a:r>
              <a:rPr lang="pt-BR" b="1" cap="none" dirty="0"/>
              <a:t>mídias;</a:t>
            </a:r>
          </a:p>
          <a:p>
            <a:pPr algn="just" rtl="0"/>
            <a:r>
              <a:rPr lang="pt-BR" cap="none" dirty="0"/>
              <a:t>Processos de </a:t>
            </a:r>
            <a:r>
              <a:rPr lang="pt-BR" b="1" cap="none" dirty="0"/>
              <a:t>apuração</a:t>
            </a:r>
            <a:r>
              <a:rPr lang="pt-BR" cap="none" dirty="0"/>
              <a:t> em face de quem pratica as constelações;</a:t>
            </a:r>
          </a:p>
          <a:p>
            <a:pPr marL="0" indent="0" rtl="0">
              <a:buNone/>
            </a:pPr>
            <a:endParaRPr lang="pt-BR" dirty="0"/>
          </a:p>
          <a:p>
            <a:pPr rtl="0"/>
            <a:endParaRPr lang="pt-BR" dirty="0"/>
          </a:p>
          <a:p>
            <a:pPr rtl="0"/>
            <a:endParaRPr lang="pt-BR" dirty="0"/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452605" y="2612540"/>
            <a:ext cx="2994647" cy="2669875"/>
          </a:xfrm>
          <a:ln w="76200">
            <a:solidFill>
              <a:srgbClr val="FF0000"/>
            </a:solidFill>
          </a:ln>
        </p:spPr>
        <p:txBody>
          <a:bodyPr rtlCol="0"/>
          <a:lstStyle>
            <a:defPPr>
              <a:defRPr lang="pt-BR"/>
            </a:defPPr>
          </a:lstStyle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pt-BR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ESTAMOS EM ALERTA DE EMERGÊNCIA. AS AÇÕES DE RESPOSTA SÃO URGENTES. </a:t>
            </a:r>
            <a:endParaRPr lang="pt-BR" dirty="0"/>
          </a:p>
        </p:txBody>
      </p:sp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ráfico 7" descr="Nenhum sinal com preenchimento sólido">
            <a:extLst>
              <a:ext uri="{FF2B5EF4-FFF2-40B4-BE49-F238E27FC236}">
                <a16:creationId xmlns:a16="http://schemas.microsoft.com/office/drawing/2014/main" id="{5BF689BC-2534-5525-8A5B-C3A30D69E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04997" y="43111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algn="ctr" rtl="0"/>
            <a:r>
              <a:rPr lang="pt-BR" dirty="0"/>
              <a:t>MUDAR O NOME DAS CONSTELAÇÕES RESOLVE? </a:t>
            </a:r>
          </a:p>
        </p:txBody>
      </p:sp>
      <p:sp>
        <p:nvSpPr>
          <p:cNvPr id="23" name="Espaço Reservado para o Número do Slide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807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113690"/>
            <a:ext cx="6400800" cy="145452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PRÓXIMOS PASSOS</a:t>
            </a:r>
          </a:p>
        </p:txBody>
      </p:sp>
    </p:spTree>
    <p:extLst>
      <p:ext uri="{BB962C8B-B14F-4D97-AF65-F5344CB8AC3E}">
        <p14:creationId xmlns:p14="http://schemas.microsoft.com/office/powerpoint/2010/main" val="4116129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1269810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90000"/>
              </a:lnSpc>
            </a:pPr>
            <a:r>
              <a:rPr lang="pt-BR" sz="4000" dirty="0"/>
              <a:t>PLANO DE AÇÃO </a:t>
            </a:r>
          </a:p>
        </p:txBody>
      </p:sp>
      <p:sp>
        <p:nvSpPr>
          <p:cNvPr id="374" name="Espaço Reservado para o Número do Slide 373">
            <a:extLst>
              <a:ext uri="{FF2B5EF4-FFF2-40B4-BE49-F238E27FC236}">
                <a16:creationId xmlns:a16="http://schemas.microsoft.com/office/drawing/2014/main" id="{049B2870-98EC-2977-8CE4-A7AA3009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11</a:t>
            </a:fld>
            <a:endParaRPr lang="pt-BR" dirty="0"/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270C77AB-7E91-84A6-3E62-DAB80E1E4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lvl="0" rtl="0"/>
            <a:r>
              <a:rPr lang="pt-BR" sz="1700" dirty="0"/>
              <a:t>Quem?</a:t>
            </a:r>
          </a:p>
        </p:txBody>
      </p:sp>
      <p:pic>
        <p:nvPicPr>
          <p:cNvPr id="292" name="Espaço Reservado para Imagem 291" descr="ícone da lista de verificação">
            <a:extLst>
              <a:ext uri="{FF2B5EF4-FFF2-40B4-BE49-F238E27FC236}">
                <a16:creationId xmlns:a16="http://schemas.microsoft.com/office/drawing/2014/main" id="{8167DB44-EDED-0971-E35D-A5FA1E47C215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/>
          <a:stretch/>
        </p:blipFill>
        <p:spPr/>
      </p:pic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A3BF8E55-B2B9-104D-F277-0890253473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lvl="0" rtl="0"/>
            <a:r>
              <a:rPr lang="pt-BR" dirty="0"/>
              <a:t>Pessoas comprometidas com a seriedade do método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15DD9AC8-4A5F-70DB-AA68-C461059D8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700" dirty="0"/>
              <a:t>Para que?</a:t>
            </a:r>
          </a:p>
          <a:p>
            <a:pPr rtl="0"/>
            <a:endParaRPr lang="pt-BR" dirty="0"/>
          </a:p>
        </p:txBody>
      </p:sp>
      <p:pic>
        <p:nvPicPr>
          <p:cNvPr id="290" name="Espaço Reservado para Imagem 289" descr="pessoa com um ícone alto-falante">
            <a:extLst>
              <a:ext uri="{FF2B5EF4-FFF2-40B4-BE49-F238E27FC236}">
                <a16:creationId xmlns:a16="http://schemas.microsoft.com/office/drawing/2014/main" id="{E63515FB-9439-CCAE-C220-6F0E5ECB75E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4"/>
          <a:srcRect t="113" b="113"/>
          <a:stretch/>
        </p:blipFill>
        <p:spPr/>
      </p:pic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BCE9DA14-62AB-A857-6387-1F5D330B3F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lvl="0" rtl="0"/>
            <a:r>
              <a:rPr lang="pt-BR" sz="1400" dirty="0"/>
              <a:t>Fortalecer o método e permitir que seus efeitos positivos possam ser continuados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A28A203B-0CF0-2AB0-5F54-07C8E300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dirty="0"/>
              <a:t>ESTRATÉGIAS DE CURTO PRAZO</a:t>
            </a:r>
          </a:p>
          <a:p>
            <a:pPr rtl="0"/>
            <a:endParaRPr lang="pt-BR" dirty="0"/>
          </a:p>
        </p:txBody>
      </p:sp>
      <p:pic>
        <p:nvPicPr>
          <p:cNvPr id="288" name="Espaço Reservado para Imagem 287" descr="ícone de planta baixa">
            <a:extLst>
              <a:ext uri="{FF2B5EF4-FFF2-40B4-BE49-F238E27FC236}">
                <a16:creationId xmlns:a16="http://schemas.microsoft.com/office/drawing/2014/main" id="{A5707D4A-497A-679A-3ACA-721E8D0E2699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5"/>
          <a:srcRect t="431" b="431"/>
          <a:stretch/>
        </p:blipFill>
        <p:spPr/>
      </p:pic>
      <p:sp>
        <p:nvSpPr>
          <p:cNvPr id="26" name="Espaço Reservado para Texto 25">
            <a:extLst>
              <a:ext uri="{FF2B5EF4-FFF2-40B4-BE49-F238E27FC236}">
                <a16:creationId xmlns:a16="http://schemas.microsoft.com/office/drawing/2014/main" id="{710CB940-D45B-59F1-06E5-9CC94100E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lvl="0" rtl="0"/>
            <a:r>
              <a:rPr lang="pt-BR" dirty="0"/>
              <a:t>Gestão da crise</a:t>
            </a:r>
          </a:p>
          <a:p>
            <a:pPr lvl="0" rtl="0"/>
            <a:endParaRPr lang="pt-BR" dirty="0"/>
          </a:p>
          <a:p>
            <a:pPr lvl="0" rtl="0"/>
            <a:r>
              <a:rPr lang="pt-BR" dirty="0"/>
              <a:t>Atuação política</a:t>
            </a:r>
          </a:p>
          <a:p>
            <a:pPr lvl="0" rtl="0"/>
            <a:endParaRPr lang="pt-BR" dirty="0"/>
          </a:p>
          <a:p>
            <a:pPr lvl="0" rtl="0"/>
            <a:r>
              <a:rPr lang="pt-BR" dirty="0"/>
              <a:t>Atuação jurídica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5BC0115-F702-2E0A-61A4-4A6CE33F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dirty="0"/>
              <a:t>ESTRATÉGIA</a:t>
            </a:r>
          </a:p>
          <a:p>
            <a:pPr rtl="0"/>
            <a:r>
              <a:rPr lang="pt-BR" sz="1600" dirty="0"/>
              <a:t>DE MÉDIO PRAZO</a:t>
            </a:r>
          </a:p>
        </p:txBody>
      </p:sp>
      <p:pic>
        <p:nvPicPr>
          <p:cNvPr id="270" name="Espaço Reservado para Imagem 269" descr="ícone de alvo">
            <a:extLst>
              <a:ext uri="{FF2B5EF4-FFF2-40B4-BE49-F238E27FC236}">
                <a16:creationId xmlns:a16="http://schemas.microsoft.com/office/drawing/2014/main" id="{DE7A4D25-3CA5-F92A-988A-F913C367D593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6"/>
          <a:srcRect t="113" b="113"/>
          <a:stretch/>
        </p:blipFill>
        <p:spPr/>
      </p:pic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A0DA38E3-68A2-4FF9-022B-BA0DF832B1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estruturação do método de modo que possa ser reconhecido por práticas de excelência</a:t>
            </a:r>
            <a:endParaRPr lang="pt-BR" sz="1100" dirty="0"/>
          </a:p>
          <a:p>
            <a:pPr lvl="0" rtl="0"/>
            <a:endParaRPr lang="pt-BR" sz="1200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9D48D07F-2D5B-F0D5-4005-197607C4F1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700" dirty="0"/>
              <a:t>RESULTADOS</a:t>
            </a:r>
          </a:p>
          <a:p>
            <a:pPr rtl="0"/>
            <a:endParaRPr lang="pt-BR" dirty="0"/>
          </a:p>
        </p:txBody>
      </p:sp>
      <p:pic>
        <p:nvPicPr>
          <p:cNvPr id="268" name="Espaço Reservado para Imagem 267" descr="ícone foguete">
            <a:extLst>
              <a:ext uri="{FF2B5EF4-FFF2-40B4-BE49-F238E27FC236}">
                <a16:creationId xmlns:a16="http://schemas.microsoft.com/office/drawing/2014/main" id="{1A522F41-60C1-3803-6132-18E154C0E32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7"/>
          <a:srcRect t="543" b="543"/>
          <a:stretch/>
        </p:blipFill>
        <p:spPr/>
      </p:pic>
      <p:sp>
        <p:nvSpPr>
          <p:cNvPr id="28" name="Espaço Reservado para Texto 27">
            <a:extLst>
              <a:ext uri="{FF2B5EF4-FFF2-40B4-BE49-F238E27FC236}">
                <a16:creationId xmlns:a16="http://schemas.microsoft.com/office/drawing/2014/main" id="{B72BD1AE-7290-BA6E-18FB-8181C0D13E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lvl="0" rtl="0"/>
            <a:r>
              <a:rPr lang="pt-BR" dirty="0"/>
              <a:t>CONSOLIDAÇÃO DAS CONSTELAÇÕES NO BRASIL COMO PRÁTICA BENÉFICA</a:t>
            </a:r>
          </a:p>
        </p:txBody>
      </p:sp>
    </p:spTree>
    <p:extLst>
      <p:ext uri="{BB962C8B-B14F-4D97-AF65-F5344CB8AC3E}">
        <p14:creationId xmlns:p14="http://schemas.microsoft.com/office/powerpoint/2010/main" val="1600494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371CEB5-0F43-BA22-C4E7-3A84E631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COMO CHEGAREMOS LÁ</a:t>
            </a:r>
          </a:p>
        </p:txBody>
      </p:sp>
      <p:sp>
        <p:nvSpPr>
          <p:cNvPr id="102" name="Espaço Reservado para o Número do Slide 101">
            <a:extLst>
              <a:ext uri="{FF2B5EF4-FFF2-40B4-BE49-F238E27FC236}">
                <a16:creationId xmlns:a16="http://schemas.microsoft.com/office/drawing/2014/main" id="{51BDF1B8-4D26-9C08-3102-6224AA6A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12</a:t>
            </a:fld>
            <a:endParaRPr lang="pt-BR" dirty="0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C63C25-FE2A-0C11-2CEA-A80AA78FC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dirty="0"/>
              <a:t>Centro de </a:t>
            </a:r>
            <a:r>
              <a:rPr lang="pt-BR" sz="1600" dirty="0" err="1"/>
              <a:t>exceLência</a:t>
            </a:r>
            <a:r>
              <a:rPr lang="pt-BR" sz="1600" dirty="0"/>
              <a:t> em constelações sistêmicas</a:t>
            </a:r>
          </a:p>
        </p:txBody>
      </p:sp>
      <p:pic>
        <p:nvPicPr>
          <p:cNvPr id="72" name="Espaço Reservado para Imagem 71" descr="ícone de abacus">
            <a:extLst>
              <a:ext uri="{FF2B5EF4-FFF2-40B4-BE49-F238E27FC236}">
                <a16:creationId xmlns:a16="http://schemas.microsoft.com/office/drawing/2014/main" id="{FD5AE93E-9743-FD3B-C935-638BF9D159C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/>
          <a:stretch/>
        </p:blipFill>
        <p:spPr/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AD6749A-51D8-599C-7C31-9922CF228D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4037335"/>
            <a:ext cx="2770632" cy="2206752"/>
          </a:xfrm>
        </p:spPr>
        <p:txBody>
          <a:bodyPr rtlCol="0"/>
          <a:lstStyle>
            <a:defPPr>
              <a:defRPr lang="pt-BR"/>
            </a:defPPr>
          </a:lstStyle>
          <a:p>
            <a:pPr marL="0" indent="0" algn="just" rtl="0">
              <a:buNone/>
            </a:pPr>
            <a:endParaRPr lang="pt-BR" sz="18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pt-BR" sz="18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Entidade jurídica de caráter associativo, sem fins lucrativos </a:t>
            </a:r>
            <a:endParaRPr lang="pt-BR" sz="1400" cap="none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753AB0-02A6-E89E-7E23-593DBF52F4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dirty="0"/>
              <a:t>RECURSOS</a:t>
            </a:r>
          </a:p>
        </p:txBody>
      </p:sp>
      <p:pic>
        <p:nvPicPr>
          <p:cNvPr id="76" name="Espaço Reservado para Imagem 75" descr="Dólar com preenchimento sólido">
            <a:extLst>
              <a:ext uri="{FF2B5EF4-FFF2-40B4-BE49-F238E27FC236}">
                <a16:creationId xmlns:a16="http://schemas.microsoft.com/office/drawing/2014/main" id="{7541E72A-A0CB-A011-55A9-1126F707D889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/>
      </p:pic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BF56CE2-ADEB-1E22-50FB-9F2AB37864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marL="0" indent="0" algn="ctr" rtl="0">
              <a:buNone/>
            </a:pPr>
            <a:r>
              <a:rPr lang="pt-BR" sz="1400" dirty="0"/>
              <a:t>R$ 338.000,00 – 1º ano</a:t>
            </a:r>
          </a:p>
          <a:p>
            <a:pPr marL="0" indent="0" rtl="0">
              <a:buNone/>
            </a:pPr>
            <a:endParaRPr lang="pt-BR" sz="1400" cap="none" dirty="0"/>
          </a:p>
          <a:p>
            <a:pPr marL="0" indent="0" rtl="0">
              <a:buNone/>
            </a:pPr>
            <a:r>
              <a:rPr lang="pt-BR" sz="1400" cap="none" dirty="0"/>
              <a:t>advogados</a:t>
            </a:r>
          </a:p>
          <a:p>
            <a:pPr marL="0" indent="0" rtl="0">
              <a:buNone/>
            </a:pPr>
            <a:r>
              <a:rPr lang="pt-BR" sz="1400" cap="none" dirty="0"/>
              <a:t>comunicação e gestão de crise</a:t>
            </a:r>
          </a:p>
          <a:p>
            <a:pPr marL="0" indent="0" rtl="0">
              <a:buNone/>
            </a:pPr>
            <a:r>
              <a:rPr lang="pt-BR" sz="1400" cap="none" dirty="0"/>
              <a:t>custos administrativos</a:t>
            </a:r>
          </a:p>
          <a:p>
            <a:pPr marL="0" indent="0" rtl="0">
              <a:buNone/>
            </a:pPr>
            <a:r>
              <a:rPr lang="pt-BR" sz="1400" cap="none" dirty="0"/>
              <a:t>mapa de evidências científicas</a:t>
            </a:r>
          </a:p>
          <a:p>
            <a:pPr marL="0" indent="0" rtl="0">
              <a:buNone/>
            </a:pPr>
            <a:r>
              <a:rPr lang="pt-BR" sz="1400" cap="none" dirty="0"/>
              <a:t>despesas extras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745CA7-A767-9133-8871-800B16D5D7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spc="-20" dirty="0"/>
              <a:t>ARRECADAÇÃO</a:t>
            </a:r>
          </a:p>
        </p:txBody>
      </p:sp>
      <p:pic>
        <p:nvPicPr>
          <p:cNvPr id="80" name="Espaço Reservado para Imagem 79" descr="Vaca com preenchimento sólido">
            <a:extLst>
              <a:ext uri="{FF2B5EF4-FFF2-40B4-BE49-F238E27FC236}">
                <a16:creationId xmlns:a16="http://schemas.microsoft.com/office/drawing/2014/main" id="{FCC17566-BE36-5CE0-25C6-8AC132D1479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/>
      </p:pic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7063C991-877C-CD1D-A03D-547E04121F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marL="0" indent="0" rtl="0">
              <a:buNone/>
            </a:pPr>
            <a:r>
              <a:rPr lang="pt-BR" sz="1400" b="1" cap="none" dirty="0"/>
              <a:t>R$ 100.000,00</a:t>
            </a:r>
          </a:p>
          <a:p>
            <a:pPr marL="0" indent="0" rtl="0">
              <a:buNone/>
            </a:pPr>
            <a:r>
              <a:rPr lang="pt-BR" sz="1400" cap="none" dirty="0"/>
              <a:t>4 vaquinhas virtuais –  500 pessoas no valor de r$ 50,00</a:t>
            </a:r>
          </a:p>
          <a:p>
            <a:pPr marL="0" indent="0" rtl="0">
              <a:buNone/>
            </a:pPr>
            <a:endParaRPr lang="pt-BR" sz="1400" cap="none" dirty="0"/>
          </a:p>
          <a:p>
            <a:pPr marL="0" indent="0" rtl="0">
              <a:buNone/>
            </a:pPr>
            <a:r>
              <a:rPr lang="pt-BR" sz="1400" b="1" cap="none" dirty="0"/>
              <a:t>R$ 238.000,00</a:t>
            </a:r>
          </a:p>
          <a:p>
            <a:pPr marL="0" indent="0" rtl="0">
              <a:buNone/>
            </a:pPr>
            <a:r>
              <a:rPr lang="pt-BR" sz="1400" cap="none" dirty="0"/>
              <a:t>150 associados com mensalidade de r$ 132,00 no primeiro ano</a:t>
            </a:r>
          </a:p>
        </p:txBody>
      </p:sp>
    </p:spTree>
    <p:extLst>
      <p:ext uri="{BB962C8B-B14F-4D97-AF65-F5344CB8AC3E}">
        <p14:creationId xmlns:p14="http://schemas.microsoft.com/office/powerpoint/2010/main" val="24990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62217"/>
            <a:ext cx="8165592" cy="768096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3200" dirty="0"/>
              <a:t>CENTRO DE EXCELÊNCIA </a:t>
            </a:r>
            <a:br>
              <a:rPr lang="pt-BR" sz="3200" dirty="0"/>
            </a:br>
            <a:r>
              <a:rPr lang="pt-BR" sz="3200" dirty="0"/>
              <a:t>EM CONSTELAÇÕES SISTÊMICAS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011680"/>
            <a:ext cx="3741928" cy="3684588"/>
          </a:xfrm>
        </p:spPr>
        <p:txBody>
          <a:bodyPr rtlCol="0"/>
          <a:lstStyle>
            <a:defPPr>
              <a:defRPr lang="pt-BR"/>
            </a:defPPr>
          </a:lstStyle>
          <a:p>
            <a:pPr marL="0" indent="0" rtl="0">
              <a:buNone/>
            </a:pPr>
            <a:endParaRPr lang="pt-BR" dirty="0"/>
          </a:p>
          <a:p>
            <a:pPr rtl="0"/>
            <a:endParaRPr lang="pt-BR" dirty="0"/>
          </a:p>
          <a:p>
            <a:pPr rtl="0"/>
            <a:endParaRPr lang="pt-BR" dirty="0"/>
          </a:p>
        </p:txBody>
      </p:sp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t>13</a:t>
            </a:fld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840137-C98F-1088-8C3A-361BB26921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86784" y="2114499"/>
            <a:ext cx="6908378" cy="4331231"/>
          </a:xfr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Atuação na gestão da crise e enfrentamento da situação;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Estruturação de método; 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Debates técnicos e formação de estruturas teóricas consolidadas;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Registro de profissionais 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Estabelecimento de código de ética e atuação profissional;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Monitoramento das constelações e na realização, acompanhamento e compilação de pesquisas científicas;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quanto a formação de facilitadores; 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Promoção e eventos, congressos e de ações de formação continuada de profissionais eticamente responsáveis; 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Divulgação à sociedade, de forma estruturada, do método das constelações e de seus benefícios; 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Registros de dados estatísticos e resultados das constelações;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político, institucional, de mídias e de formação da opinião pública sobre as constelações;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Trocas de experiências internacionais;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Atuação para a regulamentação da prática no brasil por meio de lei;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Monitoramento das constelações quanto a denúncias de práticas abusivas e lesivas e atuação para coibir tais práticas;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pt-BR" sz="1100" kern="1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Atuação em defesa dos psicólogos que estão recebendo notificações dos conselhos de psicologia e de outros profissionais;</a:t>
            </a:r>
            <a:endParaRPr lang="pt-BR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pt-BR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44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9469ABD-E6EA-5BE3-B499-FF3E420F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Título da apresentação</a:t>
            </a:r>
            <a:endParaRPr lang="pt-BR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5B9DC5C-E412-A1B9-9B01-7019A5C16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pt-BR" smtClean="0"/>
              <a:pPr rtl="0"/>
              <a:t>14</a:t>
            </a:fld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0C9135-EFB7-E954-9B82-4E72D5B56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81D8977-D253-170C-6CE9-1F01EF52981C}"/>
              </a:ext>
            </a:extLst>
          </p:cNvPr>
          <p:cNvSpPr txBox="1"/>
          <p:nvPr/>
        </p:nvSpPr>
        <p:spPr>
          <a:xfrm>
            <a:off x="215660" y="86264"/>
            <a:ext cx="560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CENTRO DE EXCELÊNCIA EM CONSTELAÇÕES SISTÊMICAS</a:t>
            </a:r>
          </a:p>
        </p:txBody>
      </p:sp>
    </p:spTree>
    <p:extLst>
      <p:ext uri="{BB962C8B-B14F-4D97-AF65-F5344CB8AC3E}">
        <p14:creationId xmlns:p14="http://schemas.microsoft.com/office/powerpoint/2010/main" val="344281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7C09F16-6D23-666F-6800-8FC69783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QUEM JÁ ESTÁ CONOSCO</a:t>
            </a:r>
          </a:p>
        </p:txBody>
      </p:sp>
      <p:sp>
        <p:nvSpPr>
          <p:cNvPr id="73" name="Espaço Reservado para Rodapé 72">
            <a:extLst>
              <a:ext uri="{FF2B5EF4-FFF2-40B4-BE49-F238E27FC236}">
                <a16:creationId xmlns:a16="http://schemas.microsoft.com/office/drawing/2014/main" id="{253AA363-0A91-5CE9-7764-DD7813D6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74" name="Espaço Reservado para o Número do Slide 73">
            <a:extLst>
              <a:ext uri="{FF2B5EF4-FFF2-40B4-BE49-F238E27FC236}">
                <a16:creationId xmlns:a16="http://schemas.microsoft.com/office/drawing/2014/main" id="{B964C6B0-844C-A964-2B74-46CF893E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145" y="5874358"/>
            <a:ext cx="764215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15</a:t>
            </a:fld>
            <a:endParaRPr lang="pt-BR" dirty="0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2AF69D5-AD7B-521D-22B1-50D8A2435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/>
              <a:t>DAGMAR RAMOS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128191-45A5-DEA1-F978-421F83D5E6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EEF6A845-F328-1053-A365-3DA9CBAF9B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/>
              <a:t>MARIA IZABEL RODRIGUES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46AF003-A457-D7E6-F39B-1A85A426A3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0A413FDF-11CF-6B9B-871F-ED1ED06E76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/>
              <a:t>ROSE MILITÃO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B3CED26D-9022-0D83-FB0D-E3471E6F7E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518301B7-15C5-E184-096F-BF82F4216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/>
              <a:t>ANDRÉA VULCANIS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DD57FB11-65D1-6B1C-8D88-F932BF765A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92827" y="5600947"/>
            <a:ext cx="2283472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sz="1100" dirty="0"/>
          </a:p>
        </p:txBody>
      </p:sp>
      <p:pic>
        <p:nvPicPr>
          <p:cNvPr id="27" name="Espaço Reservado para Imagem 26">
            <a:extLst>
              <a:ext uri="{FF2B5EF4-FFF2-40B4-BE49-F238E27FC236}">
                <a16:creationId xmlns:a16="http://schemas.microsoft.com/office/drawing/2014/main" id="{897FADBE-55A4-E4F5-EC57-67FFC9F70E5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/>
          <a:stretch>
            <a:fillRect/>
          </a:stretch>
        </p:blipFill>
        <p:spPr>
          <a:xfrm>
            <a:off x="757372" y="2325018"/>
            <a:ext cx="2596896" cy="2596896"/>
          </a:xfrm>
          <a:prstGeom prst="rect">
            <a:avLst/>
          </a:prstGeom>
        </p:spPr>
      </p:pic>
      <p:pic>
        <p:nvPicPr>
          <p:cNvPr id="30" name="Espaço Reservado para Imagem 29">
            <a:extLst>
              <a:ext uri="{FF2B5EF4-FFF2-40B4-BE49-F238E27FC236}">
                <a16:creationId xmlns:a16="http://schemas.microsoft.com/office/drawing/2014/main" id="{1831B8AF-2749-1CEF-FAE4-DF7F5359F77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31" b="31"/>
          <a:stretch>
            <a:fillRect/>
          </a:stretch>
        </p:blipFill>
        <p:spPr>
          <a:xfrm>
            <a:off x="3499104" y="2325018"/>
            <a:ext cx="2596896" cy="2596896"/>
          </a:xfrm>
          <a:prstGeom prst="rect">
            <a:avLst/>
          </a:prstGeom>
        </p:spPr>
      </p:pic>
      <p:pic>
        <p:nvPicPr>
          <p:cNvPr id="33" name="Espaço Reservado para Imagem 32">
            <a:extLst>
              <a:ext uri="{FF2B5EF4-FFF2-40B4-BE49-F238E27FC236}">
                <a16:creationId xmlns:a16="http://schemas.microsoft.com/office/drawing/2014/main" id="{5168815A-7488-5CEF-2987-025AD82112D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31" b="31"/>
          <a:stretch>
            <a:fillRect/>
          </a:stretch>
        </p:blipFill>
        <p:spPr>
          <a:xfrm>
            <a:off x="6321352" y="2325018"/>
            <a:ext cx="2596896" cy="2596896"/>
          </a:xfrm>
          <a:prstGeom prst="rect">
            <a:avLst/>
          </a:prstGeom>
        </p:spPr>
      </p:pic>
      <p:pic>
        <p:nvPicPr>
          <p:cNvPr id="10" name="Espaço Reservado para Imagem 9">
            <a:extLst>
              <a:ext uri="{FF2B5EF4-FFF2-40B4-BE49-F238E27FC236}">
                <a16:creationId xmlns:a16="http://schemas.microsoft.com/office/drawing/2014/main" id="{BBFD7DF5-BF40-F7D0-FE25-285BB777B7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31" b="31"/>
          <a:stretch>
            <a:fillRect/>
          </a:stretch>
        </p:blipFill>
        <p:spPr>
          <a:xfrm>
            <a:off x="9032875" y="2325688"/>
            <a:ext cx="2597150" cy="25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30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7C09F16-6D23-666F-6800-8FC69783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QUEM JÁ ESTÁ CONOSCO</a:t>
            </a:r>
          </a:p>
        </p:txBody>
      </p:sp>
      <p:sp>
        <p:nvSpPr>
          <p:cNvPr id="73" name="Espaço Reservado para Rodapé 72">
            <a:extLst>
              <a:ext uri="{FF2B5EF4-FFF2-40B4-BE49-F238E27FC236}">
                <a16:creationId xmlns:a16="http://schemas.microsoft.com/office/drawing/2014/main" id="{253AA363-0A91-5CE9-7764-DD7813D6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74" name="Espaço Reservado para o Número do Slide 73">
            <a:extLst>
              <a:ext uri="{FF2B5EF4-FFF2-40B4-BE49-F238E27FC236}">
                <a16:creationId xmlns:a16="http://schemas.microsoft.com/office/drawing/2014/main" id="{B964C6B0-844C-A964-2B74-46CF893E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145" y="5874358"/>
            <a:ext cx="764215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16</a:t>
            </a:fld>
            <a:endParaRPr lang="pt-BR" dirty="0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2AF69D5-AD7B-521D-22B1-50D8A2435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 err="1"/>
              <a:t>Ingra</a:t>
            </a:r>
            <a:r>
              <a:rPr lang="pt-BR" sz="1500" dirty="0"/>
              <a:t> </a:t>
            </a:r>
            <a:r>
              <a:rPr lang="pt-BR" sz="1500" dirty="0" err="1"/>
              <a:t>lyberato</a:t>
            </a:r>
            <a:endParaRPr lang="pt-BR" sz="15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128191-45A5-DEA1-F978-421F83D5E6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EEF6A845-F328-1053-A365-3DA9CBAF9B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500" dirty="0"/>
              <a:t>Graça guerra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46AF003-A457-D7E6-F39B-1A85A426A3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0A413FDF-11CF-6B9B-871F-ED1ED06E76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sz="1500" dirty="0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B3CED26D-9022-0D83-FB0D-E3471E6F7E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518301B7-15C5-E184-096F-BF82F4216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sz="1500" dirty="0"/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DD57FB11-65D1-6B1C-8D88-F932BF765A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92827" y="5600947"/>
            <a:ext cx="2283472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sz="1100" dirty="0"/>
          </a:p>
        </p:txBody>
      </p:sp>
      <p:pic>
        <p:nvPicPr>
          <p:cNvPr id="16" name="Espaço Reservado para Imagem 15">
            <a:extLst>
              <a:ext uri="{FF2B5EF4-FFF2-40B4-BE49-F238E27FC236}">
                <a16:creationId xmlns:a16="http://schemas.microsoft.com/office/drawing/2014/main" id="{7B1F632B-3989-CAE5-7646-377CDAD0C58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1523" b="1152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Espaço Reservado para Imagem 17">
            <a:extLst>
              <a:ext uri="{FF2B5EF4-FFF2-40B4-BE49-F238E27FC236}">
                <a16:creationId xmlns:a16="http://schemas.microsoft.com/office/drawing/2014/main" id="{5CEDB299-7AED-5C36-270C-090E4F5DB1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1" name="Espaço Reservado para Imagem 20">
            <a:extLst>
              <a:ext uri="{FF2B5EF4-FFF2-40B4-BE49-F238E27FC236}">
                <a16:creationId xmlns:a16="http://schemas.microsoft.com/office/drawing/2014/main" id="{2F8B1FA7-D108-6248-E580-21B0B69953A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pic>
        <p:nvPicPr>
          <p:cNvPr id="13" name="Espaço Reservado para Imagem 12">
            <a:extLst>
              <a:ext uri="{FF2B5EF4-FFF2-40B4-BE49-F238E27FC236}">
                <a16:creationId xmlns:a16="http://schemas.microsoft.com/office/drawing/2014/main" id="{DC4A37AA-BB03-23EA-6BB3-FEAD1B61E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8806" b="880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83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Contamos com você!</a:t>
            </a:r>
            <a:br>
              <a:rPr lang="pt-BR" sz="4000" dirty="0"/>
            </a:br>
            <a:r>
              <a:rPr lang="pt-BR" sz="3200" dirty="0" err="1"/>
              <a:t>OBRIGADa</a:t>
            </a:r>
            <a:endParaRPr lang="pt-BR" sz="4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642" y="5421702"/>
            <a:ext cx="5736716" cy="1371599"/>
          </a:xfrm>
        </p:spPr>
        <p:txBody>
          <a:bodyPr rtlCol="0">
            <a:normAutofit fontScale="92500"/>
          </a:bodyPr>
          <a:lstStyle>
            <a:defPPr>
              <a:defRPr lang="pt-BR"/>
            </a:defPPr>
          </a:lstStyle>
          <a:p>
            <a:pPr rtl="0"/>
            <a:r>
              <a:rPr lang="pt-BR" dirty="0">
                <a:solidFill>
                  <a:schemeClr val="bg1"/>
                </a:solidFill>
              </a:rPr>
              <a:t>“O sucesso quer seguir, servindo, crescendo em sintonia com o eternamente novo”</a:t>
            </a:r>
          </a:p>
          <a:p>
            <a:pPr rtl="0"/>
            <a:r>
              <a:rPr lang="pt-BR" dirty="0">
                <a:solidFill>
                  <a:schemeClr val="bg1"/>
                </a:solidFill>
              </a:rPr>
              <a:t>                                            Bert </a:t>
            </a:r>
            <a:r>
              <a:rPr lang="pt-BR" dirty="0" err="1">
                <a:solidFill>
                  <a:schemeClr val="bg1"/>
                </a:solidFill>
              </a:rPr>
              <a:t>hellinger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165</TotalTime>
  <Words>969</Words>
  <Application>Microsoft Office PowerPoint</Application>
  <PresentationFormat>Widescreen</PresentationFormat>
  <Paragraphs>142</Paragraphs>
  <Slides>17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6" baseType="lpstr">
      <vt:lpstr>Aptos</vt:lpstr>
      <vt:lpstr>Arial</vt:lpstr>
      <vt:lpstr>Arial Black</vt:lpstr>
      <vt:lpstr>Arial Narrow</vt:lpstr>
      <vt:lpstr>Calibri</vt:lpstr>
      <vt:lpstr>Sabon Next LT</vt:lpstr>
      <vt:lpstr>Tw Cen MT</vt:lpstr>
      <vt:lpstr>Wingdings</vt:lpstr>
      <vt:lpstr>Gotícula</vt:lpstr>
      <vt:lpstr>MANIFESTO DE AÇÃO </vt:lpstr>
      <vt:lpstr>apresentação</vt:lpstr>
      <vt:lpstr>O QUE ESTÁ ACONTECENDO COM AS CONSTELAÇÕES NO BRASIL? </vt:lpstr>
      <vt:lpstr>O QUE JÁ FOI FEITO</vt:lpstr>
      <vt:lpstr>Por que chegamos nesse ponto?</vt:lpstr>
      <vt:lpstr>Por que chegamos nesse ponto?</vt:lpstr>
      <vt:lpstr>RISCOS IMINENTES</vt:lpstr>
      <vt:lpstr>O que está em vias de acontecer </vt:lpstr>
      <vt:lpstr>MUDAR O NOME DAS CONSTELAÇÕES RESOLVE? </vt:lpstr>
      <vt:lpstr>PRÓXIMOS PASSOS</vt:lpstr>
      <vt:lpstr>PLANO DE AÇÃO </vt:lpstr>
      <vt:lpstr>COMO CHEGAREMOS LÁ</vt:lpstr>
      <vt:lpstr>CENTRO DE EXCELÊNCIA  EM CONSTELAÇÕES SISTÊMICAS </vt:lpstr>
      <vt:lpstr>Apresentação do PowerPoint</vt:lpstr>
      <vt:lpstr>QUEM JÁ ESTÁ CONOSCO</vt:lpstr>
      <vt:lpstr>QUEM JÁ ESTÁ CONOSCO</vt:lpstr>
      <vt:lpstr>Contamos com você! 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MANIFESTO DE AÇÃO</dc:title>
  <dc:subject/>
  <dc:creator>d3126462@outlook.com</dc:creator>
  <cp:lastModifiedBy>d3126462@outlook.com</cp:lastModifiedBy>
  <cp:revision>19</cp:revision>
  <dcterms:created xsi:type="dcterms:W3CDTF">2024-01-09T20:56:08Z</dcterms:created>
  <dcterms:modified xsi:type="dcterms:W3CDTF">2024-01-11T20:22:03Z</dcterms:modified>
</cp:coreProperties>
</file>